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95"/>
  </p:notesMasterIdLst>
  <p:sldIdLst>
    <p:sldId id="693" r:id="rId2"/>
    <p:sldId id="717" r:id="rId3"/>
    <p:sldId id="710" r:id="rId4"/>
    <p:sldId id="616" r:id="rId5"/>
    <p:sldId id="513" r:id="rId6"/>
    <p:sldId id="521" r:id="rId7"/>
    <p:sldId id="668" r:id="rId8"/>
    <p:sldId id="264" r:id="rId9"/>
    <p:sldId id="701" r:id="rId10"/>
    <p:sldId id="761" r:id="rId11"/>
    <p:sldId id="493" r:id="rId12"/>
    <p:sldId id="762" r:id="rId13"/>
    <p:sldId id="764" r:id="rId14"/>
    <p:sldId id="765" r:id="rId15"/>
    <p:sldId id="718" r:id="rId16"/>
    <p:sldId id="702" r:id="rId17"/>
    <p:sldId id="703" r:id="rId18"/>
    <p:sldId id="705" r:id="rId19"/>
    <p:sldId id="706" r:id="rId20"/>
    <p:sldId id="707" r:id="rId21"/>
    <p:sldId id="708" r:id="rId22"/>
    <p:sldId id="766" r:id="rId23"/>
    <p:sldId id="709" r:id="rId24"/>
    <p:sldId id="592" r:id="rId25"/>
    <p:sldId id="670" r:id="rId26"/>
    <p:sldId id="280" r:id="rId27"/>
    <p:sldId id="666" r:id="rId28"/>
    <p:sldId id="350" r:id="rId29"/>
    <p:sldId id="704" r:id="rId30"/>
    <p:sldId id="734" r:id="rId31"/>
    <p:sldId id="742" r:id="rId32"/>
    <p:sldId id="636" r:id="rId33"/>
    <p:sldId id="689" r:id="rId34"/>
    <p:sldId id="642" r:id="rId35"/>
    <p:sldId id="643" r:id="rId36"/>
    <p:sldId id="687" r:id="rId37"/>
    <p:sldId id="640" r:id="rId38"/>
    <p:sldId id="685" r:id="rId39"/>
    <p:sldId id="631" r:id="rId40"/>
    <p:sldId id="632" r:id="rId41"/>
    <p:sldId id="686" r:id="rId42"/>
    <p:sldId id="750" r:id="rId43"/>
    <p:sldId id="348" r:id="rId44"/>
    <p:sldId id="638" r:id="rId45"/>
    <p:sldId id="719" r:id="rId46"/>
    <p:sldId id="692" r:id="rId47"/>
    <p:sldId id="721" r:id="rId48"/>
    <p:sldId id="724" r:id="rId49"/>
    <p:sldId id="757" r:id="rId50"/>
    <p:sldId id="731" r:id="rId51"/>
    <p:sldId id="732" r:id="rId52"/>
    <p:sldId id="741" r:id="rId53"/>
    <p:sldId id="729" r:id="rId54"/>
    <p:sldId id="727" r:id="rId55"/>
    <p:sldId id="740" r:id="rId56"/>
    <p:sldId id="747" r:id="rId57"/>
    <p:sldId id="738" r:id="rId58"/>
    <p:sldId id="739" r:id="rId59"/>
    <p:sldId id="608" r:id="rId60"/>
    <p:sldId id="688" r:id="rId61"/>
    <p:sldId id="712" r:id="rId62"/>
    <p:sldId id="713" r:id="rId63"/>
    <p:sldId id="715" r:id="rId64"/>
    <p:sldId id="714" r:id="rId65"/>
    <p:sldId id="756" r:id="rId66"/>
    <p:sldId id="690" r:id="rId67"/>
    <p:sldId id="333" r:id="rId68"/>
    <p:sldId id="767" r:id="rId69"/>
    <p:sldId id="328" r:id="rId70"/>
    <p:sldId id="749" r:id="rId71"/>
    <p:sldId id="691" r:id="rId72"/>
    <p:sldId id="645" r:id="rId73"/>
    <p:sldId id="278" r:id="rId74"/>
    <p:sldId id="593" r:id="rId75"/>
    <p:sldId id="730" r:id="rId76"/>
    <p:sldId id="585" r:id="rId77"/>
    <p:sldId id="287" r:id="rId78"/>
    <p:sldId id="770" r:id="rId79"/>
    <p:sldId id="768" r:id="rId80"/>
    <p:sldId id="746" r:id="rId81"/>
    <p:sldId id="748" r:id="rId82"/>
    <p:sldId id="352" r:id="rId83"/>
    <p:sldId id="353" r:id="rId84"/>
    <p:sldId id="354" r:id="rId85"/>
    <p:sldId id="355" r:id="rId86"/>
    <p:sldId id="356" r:id="rId87"/>
    <p:sldId id="357" r:id="rId88"/>
    <p:sldId id="769" r:id="rId89"/>
    <p:sldId id="358" r:id="rId90"/>
    <p:sldId id="359" r:id="rId91"/>
    <p:sldId id="360" r:id="rId92"/>
    <p:sldId id="361" r:id="rId93"/>
    <p:sldId id="362"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49"/>
    <p:restoredTop sz="96671"/>
  </p:normalViewPr>
  <p:slideViewPr>
    <p:cSldViewPr snapToGrid="0">
      <p:cViewPr varScale="1">
        <p:scale>
          <a:sx n="147" d="100"/>
          <a:sy n="147" d="100"/>
        </p:scale>
        <p:origin x="192" y="560"/>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46.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7.png"/><Relationship Id="rId17" Type="http://schemas.openxmlformats.org/officeDocument/2006/relationships/image" Target="../media/image142.jpg"/><Relationship Id="rId25" Type="http://schemas.openxmlformats.org/officeDocument/2006/relationships/image" Target="../media/image150.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9.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40.png"/><Relationship Id="rId23" Type="http://schemas.openxmlformats.org/officeDocument/2006/relationships/image" Target="../media/image148.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44.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9.png"/><Relationship Id="rId22" Type="http://schemas.openxmlformats.org/officeDocument/2006/relationships/image" Target="../media/image147.png"/></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6.png"/><Relationship Id="rId3"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44.png"/><Relationship Id="rId5" Type="http://schemas.openxmlformats.org/officeDocument/2006/relationships/image" Target="../media/image153.png"/><Relationship Id="rId15" Type="http://schemas.openxmlformats.org/officeDocument/2006/relationships/image" Target="../media/image150.png"/><Relationship Id="rId10" Type="http://schemas.openxmlformats.org/officeDocument/2006/relationships/image" Target="../media/image140.png"/><Relationship Id="rId4" Type="http://schemas.openxmlformats.org/officeDocument/2006/relationships/image" Target="../media/image152.png"/><Relationship Id="rId9" Type="http://schemas.openxmlformats.org/officeDocument/2006/relationships/image" Target="../media/image139.png"/><Relationship Id="rId14" Type="http://schemas.openxmlformats.org/officeDocument/2006/relationships/image" Target="../media/image149.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57.jpg"/><Relationship Id="rId5" Type="http://schemas.openxmlformats.org/officeDocument/2006/relationships/image" Target="../media/image156.png"/><Relationship Id="rId4" Type="http://schemas.openxmlformats.org/officeDocument/2006/relationships/image" Target="../media/image155.jpg"/></Relationships>
</file>

<file path=ppt/slides/_rels/slide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49.png"/><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9.svg"/></Relationships>
</file>

<file path=ppt/slides/_rels/slide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65.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64.jpeg"/><Relationship Id="rId5" Type="http://schemas.openxmlformats.org/officeDocument/2006/relationships/hyperlink" Target="https://www.linkedin.com/in/theipguru/" TargetMode="External"/><Relationship Id="rId4" Type="http://schemas.openxmlformats.org/officeDocument/2006/relationships/image" Target="../media/image163.jpeg"/><Relationship Id="rId9" Type="http://schemas.openxmlformats.org/officeDocument/2006/relationships/hyperlink" Target="https://openchainproject.org/processes#study-and-work-group"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71.png"/></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6.png"/><Relationship Id="rId7" Type="http://schemas.openxmlformats.org/officeDocument/2006/relationships/image" Target="../media/image171.png"/><Relationship Id="rId2"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 Id="rId5" Type="http://schemas.openxmlformats.org/officeDocument/2006/relationships/image" Target="../media/image196.png"/><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4.jpg"/><Relationship Id="rId5" Type="http://schemas.openxmlformats.org/officeDocument/2006/relationships/image" Target="../media/image203.jpg"/><Relationship Id="rId4" Type="http://schemas.openxmlformats.org/officeDocument/2006/relationships/image" Target="../media/image202.png"/></Relationships>
</file>

<file path=ppt/slides/_rels/slide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8.jpg"/><Relationship Id="rId5" Type="http://schemas.openxmlformats.org/officeDocument/2006/relationships/image" Target="../media/image207.png"/><Relationship Id="rId4" Type="http://schemas.openxmlformats.org/officeDocument/2006/relationships/hyperlink" Target="https://github.com/OpenChain-Project/SBOM-sg/blob/main/Cross-Industry-SBOM-Quality-Guide/en/Cross-Industry-SBOM-Quality-Guide.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3.jpeg"/><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3.png"/></Relationships>
</file>

<file path=ppt/slides/_rels/slide8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5.png"/></Relationships>
</file>

<file path=ppt/slides/_rels/slide8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7.png"/></Relationships>
</file>

<file path=ppt/slides/_rels/slide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9.png"/></Relationships>
</file>

<file path=ppt/slides/_rels/slide8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1.png"/></Relationships>
</file>

<file path=ppt/slides/_rels/slide88.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63.jpeg"/><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3.png"/></Relationships>
</file>

<file path=ppt/slides/_rels/slide9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5.png"/></Relationships>
</file>

<file path=ppt/slides/_rels/slide9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7.png"/></Relationships>
</file>

<file path=ppt/slides/_rels/slide9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298-AFB9-B250-4068-176DAA305CD7}"/>
              </a:ext>
            </a:extLst>
          </p:cNvPr>
          <p:cNvSpPr>
            <a:spLocks noGrp="1"/>
          </p:cNvSpPr>
          <p:nvPr>
            <p:ph type="title"/>
          </p:nvPr>
        </p:nvSpPr>
        <p:spPr/>
        <p:txBody>
          <a:bodyPr>
            <a:normAutofit fontScale="90000"/>
          </a:bodyPr>
          <a:lstStyle/>
          <a:p>
            <a:r>
              <a:rPr lang="en-JP" dirty="0"/>
              <a:t>The Value of O</a:t>
            </a:r>
            <a:r>
              <a:rPr lang="en-US" dirty="0"/>
              <a:t>p</a:t>
            </a:r>
            <a:r>
              <a:rPr lang="en-JP" dirty="0"/>
              <a:t>en Source Software</a:t>
            </a:r>
          </a:p>
        </p:txBody>
      </p:sp>
      <p:sp>
        <p:nvSpPr>
          <p:cNvPr id="3" name="Text Placeholder 2">
            <a:extLst>
              <a:ext uri="{FF2B5EF4-FFF2-40B4-BE49-F238E27FC236}">
                <a16:creationId xmlns:a16="http://schemas.microsoft.com/office/drawing/2014/main" id="{0311ED22-8FCC-2003-287D-8A2CD35C4140}"/>
              </a:ext>
            </a:extLst>
          </p:cNvPr>
          <p:cNvSpPr>
            <a:spLocks noGrp="1"/>
          </p:cNvSpPr>
          <p:nvPr>
            <p:ph type="body" idx="1"/>
          </p:nvPr>
        </p:nvSpPr>
        <p:spPr/>
        <p:txBody>
          <a:bodyPr/>
          <a:lstStyle/>
          <a:p>
            <a:r>
              <a:rPr lang="en-US" dirty="0"/>
              <a:t>The supply-side value of widely-used OSS is $4.15 billion</a:t>
            </a:r>
          </a:p>
          <a:p>
            <a:endParaRPr lang="en-US" dirty="0"/>
          </a:p>
          <a:p>
            <a:r>
              <a:rPr lang="en-US" dirty="0"/>
              <a:t>The demand-side value is $8.8 trillion. </a:t>
            </a:r>
          </a:p>
          <a:p>
            <a:endParaRPr lang="en-US" dirty="0"/>
          </a:p>
          <a:p>
            <a:r>
              <a:rPr lang="en-US" dirty="0"/>
              <a:t>Companies would need to spend 3.5 times more on software if OSS did not exist.</a:t>
            </a:r>
            <a:endParaRPr lang="en-JP" dirty="0"/>
          </a:p>
        </p:txBody>
      </p:sp>
      <p:pic>
        <p:nvPicPr>
          <p:cNvPr id="7" name="Picture 6" descr="A logo with text on it&#10;&#10;AI-generated content may be incorrect.">
            <a:extLst>
              <a:ext uri="{FF2B5EF4-FFF2-40B4-BE49-F238E27FC236}">
                <a16:creationId xmlns:a16="http://schemas.microsoft.com/office/drawing/2014/main" id="{C3F6B032-1D4C-3886-02E9-8FC681963456}"/>
              </a:ext>
            </a:extLst>
          </p:cNvPr>
          <p:cNvPicPr>
            <a:picLocks noChangeAspect="1"/>
          </p:cNvPicPr>
          <p:nvPr/>
        </p:nvPicPr>
        <p:blipFill>
          <a:blip r:embed="rId2"/>
          <a:stretch>
            <a:fillRect/>
          </a:stretch>
        </p:blipFill>
        <p:spPr>
          <a:xfrm>
            <a:off x="5469165" y="3321359"/>
            <a:ext cx="3696607" cy="1843913"/>
          </a:xfrm>
          <a:prstGeom prst="rect">
            <a:avLst/>
          </a:prstGeom>
        </p:spPr>
      </p:pic>
      <p:pic>
        <p:nvPicPr>
          <p:cNvPr id="10" name="Picture 9">
            <a:extLst>
              <a:ext uri="{FF2B5EF4-FFF2-40B4-BE49-F238E27FC236}">
                <a16:creationId xmlns:a16="http://schemas.microsoft.com/office/drawing/2014/main" id="{872A44ED-0F8E-03A4-BDF0-C5833102039F}"/>
              </a:ext>
            </a:extLst>
          </p:cNvPr>
          <p:cNvPicPr>
            <a:picLocks noChangeAspect="1"/>
          </p:cNvPicPr>
          <p:nvPr/>
        </p:nvPicPr>
        <p:blipFill>
          <a:blip r:embed="rId3"/>
          <a:srcRect/>
          <a:stretch/>
        </p:blipFill>
        <p:spPr>
          <a:xfrm>
            <a:off x="7684407" y="0"/>
            <a:ext cx="1459593" cy="1459593"/>
          </a:xfrm>
          <a:prstGeom prst="rect">
            <a:avLst/>
          </a:prstGeom>
        </p:spPr>
      </p:pic>
    </p:spTree>
    <p:extLst>
      <p:ext uri="{BB962C8B-B14F-4D97-AF65-F5344CB8AC3E}">
        <p14:creationId xmlns:p14="http://schemas.microsoft.com/office/powerpoint/2010/main" val="22393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795-9CA8-37A7-09E7-998C95CF4671}"/>
              </a:ext>
            </a:extLst>
          </p:cNvPr>
          <p:cNvSpPr>
            <a:spLocks noGrp="1"/>
          </p:cNvSpPr>
          <p:nvPr>
            <p:ph type="title"/>
          </p:nvPr>
        </p:nvSpPr>
        <p:spPr/>
        <p:txBody>
          <a:bodyPr>
            <a:normAutofit fontScale="90000"/>
          </a:bodyPr>
          <a:lstStyle/>
          <a:p>
            <a:r>
              <a:rPr lang="en-JP" dirty="0"/>
              <a:t>So, Inevitably…</a:t>
            </a:r>
          </a:p>
        </p:txBody>
      </p:sp>
      <p:pic>
        <p:nvPicPr>
          <p:cNvPr id="5" name="Picture 4" descr="A screenshot of a computer&#10;&#10;AI-generated content may be incorrect.">
            <a:extLst>
              <a:ext uri="{FF2B5EF4-FFF2-40B4-BE49-F238E27FC236}">
                <a16:creationId xmlns:a16="http://schemas.microsoft.com/office/drawing/2014/main" id="{61DA055F-7217-28CF-3271-2A49B55D22C0}"/>
              </a:ext>
            </a:extLst>
          </p:cNvPr>
          <p:cNvPicPr>
            <a:picLocks noChangeAspect="1"/>
          </p:cNvPicPr>
          <p:nvPr/>
        </p:nvPicPr>
        <p:blipFill>
          <a:blip r:embed="rId2"/>
          <a:stretch>
            <a:fillRect/>
          </a:stretch>
        </p:blipFill>
        <p:spPr>
          <a:xfrm>
            <a:off x="2125401" y="2624799"/>
            <a:ext cx="4316735" cy="2445603"/>
          </a:xfrm>
          <a:prstGeom prst="rect">
            <a:avLst/>
          </a:prstGeom>
          <a:effectLst>
            <a:outerShdw blurRad="63500" sx="102000" sy="102000" algn="ctr" rotWithShape="0">
              <a:prstClr val="black">
                <a:alpha val="40000"/>
              </a:prstClr>
            </a:outerShdw>
          </a:effectLst>
        </p:spPr>
      </p:pic>
      <p:pic>
        <p:nvPicPr>
          <p:cNvPr id="7" name="Picture 6" descr="A person sitting on a chair with a computer&#10;&#10;AI-generated content may be incorrect.">
            <a:extLst>
              <a:ext uri="{FF2B5EF4-FFF2-40B4-BE49-F238E27FC236}">
                <a16:creationId xmlns:a16="http://schemas.microsoft.com/office/drawing/2014/main" id="{0BB43805-539F-AD73-46AC-A7985F056638}"/>
              </a:ext>
            </a:extLst>
          </p:cNvPr>
          <p:cNvPicPr>
            <a:picLocks noChangeAspect="1"/>
          </p:cNvPicPr>
          <p:nvPr/>
        </p:nvPicPr>
        <p:blipFill>
          <a:blip r:embed="rId3"/>
          <a:stretch>
            <a:fillRect/>
          </a:stretch>
        </p:blipFill>
        <p:spPr>
          <a:xfrm>
            <a:off x="6518336" y="25801"/>
            <a:ext cx="2625664" cy="3821800"/>
          </a:xfrm>
          <a:prstGeom prst="rect">
            <a:avLst/>
          </a:prstGeom>
          <a:effectLst>
            <a:outerShdw blurRad="63500" sx="102000" sy="102000" algn="ctr" rotWithShape="0">
              <a:prstClr val="black">
                <a:alpha val="40000"/>
              </a:prstClr>
            </a:outerShdw>
          </a:effectLst>
        </p:spPr>
      </p:pic>
      <p:pic>
        <p:nvPicPr>
          <p:cNvPr id="9" name="Picture 8" descr="A screenshot of a project&#10;&#10;AI-generated content may be incorrect.">
            <a:extLst>
              <a:ext uri="{FF2B5EF4-FFF2-40B4-BE49-F238E27FC236}">
                <a16:creationId xmlns:a16="http://schemas.microsoft.com/office/drawing/2014/main" id="{11204062-5E04-0442-069D-CA255CA447F8}"/>
              </a:ext>
            </a:extLst>
          </p:cNvPr>
          <p:cNvPicPr>
            <a:picLocks noChangeAspect="1"/>
          </p:cNvPicPr>
          <p:nvPr/>
        </p:nvPicPr>
        <p:blipFill>
          <a:blip r:embed="rId4"/>
          <a:stretch>
            <a:fillRect/>
          </a:stretch>
        </p:blipFill>
        <p:spPr>
          <a:xfrm>
            <a:off x="1" y="1199504"/>
            <a:ext cx="6442136" cy="13304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302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AE7A-964E-D700-97E7-F57D0588D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0B92-90CC-2CB4-D515-C307B7408023}"/>
              </a:ext>
            </a:extLst>
          </p:cNvPr>
          <p:cNvSpPr>
            <a:spLocks noGrp="1"/>
          </p:cNvSpPr>
          <p:nvPr>
            <p:ph type="ctrTitle"/>
          </p:nvPr>
        </p:nvSpPr>
        <p:spPr>
          <a:xfrm>
            <a:off x="598100" y="1226378"/>
            <a:ext cx="6378700" cy="1894500"/>
          </a:xfrm>
        </p:spPr>
        <p:txBody>
          <a:bodyPr>
            <a:normAutofit fontScale="90000"/>
          </a:bodyPr>
          <a:lstStyle/>
          <a:p>
            <a:r>
              <a:rPr lang="en-US" dirty="0"/>
              <a:t>We Needed To Improve Trust In The Supply Chain</a:t>
            </a:r>
          </a:p>
        </p:txBody>
      </p:sp>
    </p:spTree>
    <p:extLst>
      <p:ext uri="{BB962C8B-B14F-4D97-AF65-F5344CB8AC3E}">
        <p14:creationId xmlns:p14="http://schemas.microsoft.com/office/powerpoint/2010/main" val="15391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837B-DC9E-379D-98D3-A700D8699E79}"/>
              </a:ext>
            </a:extLst>
          </p:cNvPr>
          <p:cNvSpPr>
            <a:spLocks noGrp="1"/>
          </p:cNvSpPr>
          <p:nvPr>
            <p:ph type="title"/>
          </p:nvPr>
        </p:nvSpPr>
        <p:spPr/>
        <p:txBody>
          <a:bodyPr>
            <a:normAutofit fontScale="90000"/>
          </a:bodyPr>
          <a:lstStyle/>
          <a:p>
            <a:r>
              <a:rPr lang="en-JP" dirty="0"/>
              <a:t>Projects Working On This Emerged…</a:t>
            </a:r>
          </a:p>
        </p:txBody>
      </p:sp>
      <p:pic>
        <p:nvPicPr>
          <p:cNvPr id="5" name="Graphic 4">
            <a:extLst>
              <a:ext uri="{FF2B5EF4-FFF2-40B4-BE49-F238E27FC236}">
                <a16:creationId xmlns:a16="http://schemas.microsoft.com/office/drawing/2014/main" id="{608BF452-E2D5-D280-F3BD-2DE03C291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533" y="2122564"/>
            <a:ext cx="3363136" cy="898372"/>
          </a:xfrm>
          <a:prstGeom prst="rect">
            <a:avLst/>
          </a:prstGeom>
        </p:spPr>
      </p:pic>
      <p:pic>
        <p:nvPicPr>
          <p:cNvPr id="7" name="Picture 6" descr="A logo with blue and orange circles&#10;&#10;AI-generated content may be incorrect.">
            <a:extLst>
              <a:ext uri="{FF2B5EF4-FFF2-40B4-BE49-F238E27FC236}">
                <a16:creationId xmlns:a16="http://schemas.microsoft.com/office/drawing/2014/main" id="{7D494920-D0DA-72F3-DED3-F2BE9AED57E3}"/>
              </a:ext>
            </a:extLst>
          </p:cNvPr>
          <p:cNvPicPr>
            <a:picLocks noChangeAspect="1"/>
          </p:cNvPicPr>
          <p:nvPr/>
        </p:nvPicPr>
        <p:blipFill>
          <a:blip r:embed="rId4"/>
          <a:stretch>
            <a:fillRect/>
          </a:stretch>
        </p:blipFill>
        <p:spPr>
          <a:xfrm>
            <a:off x="5053332" y="1628275"/>
            <a:ext cx="2942825" cy="1684348"/>
          </a:xfrm>
          <a:prstGeom prst="rect">
            <a:avLst/>
          </a:prstGeom>
        </p:spPr>
      </p:pic>
      <p:sp>
        <p:nvSpPr>
          <p:cNvPr id="10" name="TextBox 9">
            <a:extLst>
              <a:ext uri="{FF2B5EF4-FFF2-40B4-BE49-F238E27FC236}">
                <a16:creationId xmlns:a16="http://schemas.microsoft.com/office/drawing/2014/main" id="{05A0E9C2-50D8-1DCF-CB02-BD8E25BD7521}"/>
              </a:ext>
            </a:extLst>
          </p:cNvPr>
          <p:cNvSpPr txBox="1"/>
          <p:nvPr/>
        </p:nvSpPr>
        <p:spPr>
          <a:xfrm>
            <a:off x="1710031" y="3615320"/>
            <a:ext cx="1398140" cy="307777"/>
          </a:xfrm>
          <a:prstGeom prst="rect">
            <a:avLst/>
          </a:prstGeom>
          <a:noFill/>
        </p:spPr>
        <p:txBody>
          <a:bodyPr wrap="none" rtlCol="0">
            <a:spAutoFit/>
          </a:bodyPr>
          <a:lstStyle/>
          <a:p>
            <a:r>
              <a:rPr lang="en-JP" dirty="0"/>
              <a:t>2010 onward…</a:t>
            </a:r>
          </a:p>
        </p:txBody>
      </p:sp>
      <p:sp>
        <p:nvSpPr>
          <p:cNvPr id="11" name="TextBox 10">
            <a:extLst>
              <a:ext uri="{FF2B5EF4-FFF2-40B4-BE49-F238E27FC236}">
                <a16:creationId xmlns:a16="http://schemas.microsoft.com/office/drawing/2014/main" id="{18AF2BB1-B26D-842A-C6DA-418B94701D71}"/>
              </a:ext>
            </a:extLst>
          </p:cNvPr>
          <p:cNvSpPr txBox="1"/>
          <p:nvPr/>
        </p:nvSpPr>
        <p:spPr>
          <a:xfrm>
            <a:off x="5825674" y="3615319"/>
            <a:ext cx="1398140" cy="307777"/>
          </a:xfrm>
          <a:prstGeom prst="rect">
            <a:avLst/>
          </a:prstGeom>
          <a:noFill/>
        </p:spPr>
        <p:txBody>
          <a:bodyPr wrap="none" rtlCol="0">
            <a:spAutoFit/>
          </a:bodyPr>
          <a:lstStyle/>
          <a:p>
            <a:r>
              <a:rPr lang="en-JP" dirty="0"/>
              <a:t>2015 onward…</a:t>
            </a:r>
          </a:p>
        </p:txBody>
      </p:sp>
    </p:spTree>
    <p:extLst>
      <p:ext uri="{BB962C8B-B14F-4D97-AF65-F5344CB8AC3E}">
        <p14:creationId xmlns:p14="http://schemas.microsoft.com/office/powerpoint/2010/main" val="227841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4BD-5729-240E-ACFA-5F9DF1DF0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D66D5-5274-20ED-568A-F0EFDBB73F1C}"/>
              </a:ext>
            </a:extLst>
          </p:cNvPr>
          <p:cNvSpPr>
            <a:spLocks noGrp="1"/>
          </p:cNvSpPr>
          <p:nvPr>
            <p:ph type="title"/>
          </p:nvPr>
        </p:nvSpPr>
        <p:spPr/>
        <p:txBody>
          <a:bodyPr>
            <a:normAutofit fontScale="90000"/>
          </a:bodyPr>
          <a:lstStyle/>
          <a:p>
            <a:r>
              <a:rPr lang="en-JP" dirty="0"/>
              <a:t>OpenChain Makes Guides, Specs, Standards… +</a:t>
            </a:r>
          </a:p>
        </p:txBody>
      </p:sp>
      <p:sp>
        <p:nvSpPr>
          <p:cNvPr id="3" name="Text Placeholder 2">
            <a:extLst>
              <a:ext uri="{FF2B5EF4-FFF2-40B4-BE49-F238E27FC236}">
                <a16:creationId xmlns:a16="http://schemas.microsoft.com/office/drawing/2014/main" id="{20CDAB0E-DB67-1D41-5E1C-631462184B24}"/>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F6C5C520-7EC0-5803-3DEA-C9C91F335500}"/>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F57486B6-C0F3-CA00-0273-DA415021B6A7}"/>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A0214C43-F36F-95D4-52A8-F8B1DA4F5AE2}"/>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A55A4E29-9180-5F04-4BC9-41C0BA30B797}"/>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755EC531-C63B-BFFA-2150-D8DD9111D89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293668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24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2A9D-AEE8-D0CD-BC0E-6092256D8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497FE-3386-FF07-46A2-A932AA36EB71}"/>
              </a:ext>
            </a:extLst>
          </p:cNvPr>
          <p:cNvSpPr>
            <a:spLocks noGrp="1"/>
          </p:cNvSpPr>
          <p:nvPr>
            <p:ph type="title"/>
          </p:nvPr>
        </p:nvSpPr>
        <p:spPr/>
        <p:txBody>
          <a:bodyPr>
            <a:normAutofit fontScale="90000"/>
          </a:bodyPr>
          <a:lstStyle/>
          <a:p>
            <a:r>
              <a:rPr lang="en-JP" dirty="0"/>
              <a:t>Korean ISO/IEC 18974 Adoption Is Excellent!</a:t>
            </a:r>
          </a:p>
        </p:txBody>
      </p:sp>
      <p:pic>
        <p:nvPicPr>
          <p:cNvPr id="3" name="Google Shape;1398;p121" title="s-core_Logo_CI_png.png">
            <a:extLst>
              <a:ext uri="{FF2B5EF4-FFF2-40B4-BE49-F238E27FC236}">
                <a16:creationId xmlns:a16="http://schemas.microsoft.com/office/drawing/2014/main" id="{2579C1D3-AF9F-72DD-395F-D1EBD0CF88FC}"/>
              </a:ext>
            </a:extLst>
          </p:cNvPr>
          <p:cNvPicPr preferRelativeResize="0">
            <a:picLocks noChangeAspect="1"/>
          </p:cNvPicPr>
          <p:nvPr/>
        </p:nvPicPr>
        <p:blipFill>
          <a:blip r:embed="rId2">
            <a:alphaModFix/>
          </a:blip>
          <a:stretch>
            <a:fillRect/>
          </a:stretch>
        </p:blipFill>
        <p:spPr>
          <a:xfrm>
            <a:off x="3270630" y="4066900"/>
            <a:ext cx="2602740" cy="607800"/>
          </a:xfrm>
          <a:prstGeom prst="rect">
            <a:avLst/>
          </a:prstGeom>
          <a:noFill/>
          <a:ln>
            <a:noFill/>
          </a:ln>
        </p:spPr>
      </p:pic>
      <p:pic>
        <p:nvPicPr>
          <p:cNvPr id="5" name="Picture 4" descr="A black text on a white background&#10;&#10;AI-generated content may be incorrect.">
            <a:extLst>
              <a:ext uri="{FF2B5EF4-FFF2-40B4-BE49-F238E27FC236}">
                <a16:creationId xmlns:a16="http://schemas.microsoft.com/office/drawing/2014/main" id="{68B6B55A-BEEF-F61C-0034-18BF1BFAA761}"/>
              </a:ext>
            </a:extLst>
          </p:cNvPr>
          <p:cNvPicPr>
            <a:picLocks noChangeAspect="1"/>
          </p:cNvPicPr>
          <p:nvPr/>
        </p:nvPicPr>
        <p:blipFill>
          <a:blip r:embed="rId3"/>
          <a:stretch>
            <a:fillRect/>
          </a:stretch>
        </p:blipFill>
        <p:spPr>
          <a:xfrm>
            <a:off x="445499" y="2612732"/>
            <a:ext cx="3840815" cy="1295586"/>
          </a:xfrm>
          <a:prstGeom prst="rect">
            <a:avLst/>
          </a:prstGeom>
        </p:spPr>
      </p:pic>
      <p:pic>
        <p:nvPicPr>
          <p:cNvPr id="7" name="Picture 6" descr="A logo for a company&#10;&#10;AI-generated content may be incorrect.">
            <a:extLst>
              <a:ext uri="{FF2B5EF4-FFF2-40B4-BE49-F238E27FC236}">
                <a16:creationId xmlns:a16="http://schemas.microsoft.com/office/drawing/2014/main" id="{BB5B0027-D45C-B8F5-7465-186BB4394645}"/>
              </a:ext>
            </a:extLst>
          </p:cNvPr>
          <p:cNvPicPr>
            <a:picLocks noChangeAspect="1"/>
          </p:cNvPicPr>
          <p:nvPr/>
        </p:nvPicPr>
        <p:blipFill>
          <a:blip r:embed="rId4"/>
          <a:stretch>
            <a:fillRect/>
          </a:stretch>
        </p:blipFill>
        <p:spPr>
          <a:xfrm>
            <a:off x="4759715" y="1212612"/>
            <a:ext cx="2490171" cy="1329737"/>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AC3734F7-1646-6962-2B90-9129491A0252}"/>
              </a:ext>
            </a:extLst>
          </p:cNvPr>
          <p:cNvPicPr>
            <a:picLocks noChangeAspect="1"/>
          </p:cNvPicPr>
          <p:nvPr/>
        </p:nvPicPr>
        <p:blipFill>
          <a:blip r:embed="rId5"/>
          <a:stretch>
            <a:fillRect/>
          </a:stretch>
        </p:blipFill>
        <p:spPr>
          <a:xfrm>
            <a:off x="4857687" y="3049276"/>
            <a:ext cx="3536720" cy="424406"/>
          </a:xfrm>
          <a:prstGeom prst="rect">
            <a:avLst/>
          </a:prstGeom>
        </p:spPr>
      </p:pic>
      <p:pic>
        <p:nvPicPr>
          <p:cNvPr id="11" name="Picture 10" descr="A black and red logo&#10;&#10;AI-generated content may be incorrect.">
            <a:extLst>
              <a:ext uri="{FF2B5EF4-FFF2-40B4-BE49-F238E27FC236}">
                <a16:creationId xmlns:a16="http://schemas.microsoft.com/office/drawing/2014/main" id="{079B3C57-2AA9-5DF2-D72A-5B9051380F94}"/>
              </a:ext>
            </a:extLst>
          </p:cNvPr>
          <p:cNvPicPr>
            <a:picLocks noChangeAspect="1"/>
          </p:cNvPicPr>
          <p:nvPr/>
        </p:nvPicPr>
        <p:blipFill>
          <a:blip r:embed="rId6"/>
          <a:stretch>
            <a:fillRect/>
          </a:stretch>
        </p:blipFill>
        <p:spPr>
          <a:xfrm>
            <a:off x="2365906" y="1360811"/>
            <a:ext cx="1323516" cy="1093339"/>
          </a:xfrm>
          <a:prstGeom prst="rect">
            <a:avLst/>
          </a:prstGeom>
        </p:spPr>
      </p:pic>
    </p:spTree>
    <p:extLst>
      <p:ext uri="{BB962C8B-B14F-4D97-AF65-F5344CB8AC3E}">
        <p14:creationId xmlns:p14="http://schemas.microsoft.com/office/powerpoint/2010/main" val="3431302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5CE4-4170-CCDC-97EC-548D22C75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D47A4-7FA7-F759-C6E5-0E82FCBF4E0A}"/>
              </a:ext>
            </a:extLst>
          </p:cNvPr>
          <p:cNvSpPr>
            <a:spLocks noGrp="1"/>
          </p:cNvSpPr>
          <p:nvPr>
            <p:ph type="title"/>
          </p:nvPr>
        </p:nvSpPr>
        <p:spPr/>
        <p:txBody>
          <a:bodyPr>
            <a:normAutofit fontScale="90000"/>
          </a:bodyPr>
          <a:lstStyle/>
          <a:p>
            <a:r>
              <a:rPr lang="en-JP" dirty="0"/>
              <a:t>Chinese Operating Systems Love OpenChain</a:t>
            </a:r>
          </a:p>
        </p:txBody>
      </p:sp>
      <p:pic>
        <p:nvPicPr>
          <p:cNvPr id="3" name="Google Shape;1407;p121" title="OpenAnolis（龙蜥社区）-1.png">
            <a:extLst>
              <a:ext uri="{FF2B5EF4-FFF2-40B4-BE49-F238E27FC236}">
                <a16:creationId xmlns:a16="http://schemas.microsoft.com/office/drawing/2014/main" id="{3C63DA39-3D01-0B98-BD8C-0F240C543B8E}"/>
              </a:ext>
            </a:extLst>
          </p:cNvPr>
          <p:cNvPicPr preferRelativeResize="0">
            <a:picLocks noChangeAspect="1"/>
          </p:cNvPicPr>
          <p:nvPr/>
        </p:nvPicPr>
        <p:blipFill>
          <a:blip r:embed="rId2">
            <a:alphaModFix/>
          </a:blip>
          <a:stretch>
            <a:fillRect/>
          </a:stretch>
        </p:blipFill>
        <p:spPr>
          <a:xfrm>
            <a:off x="1783457" y="1177618"/>
            <a:ext cx="5577085" cy="2063505"/>
          </a:xfrm>
          <a:prstGeom prst="rect">
            <a:avLst/>
          </a:prstGeom>
          <a:noFill/>
          <a:ln>
            <a:noFill/>
          </a:ln>
        </p:spPr>
      </p:pic>
      <p:pic>
        <p:nvPicPr>
          <p:cNvPr id="6" name="Graphic 5">
            <a:extLst>
              <a:ext uri="{FF2B5EF4-FFF2-40B4-BE49-F238E27FC236}">
                <a16:creationId xmlns:a16="http://schemas.microsoft.com/office/drawing/2014/main" id="{2886E8CF-4CD7-1620-96E8-A7C296F17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248" y="3509127"/>
            <a:ext cx="3205847" cy="808682"/>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AC35D135-A634-2C87-BD64-EF4658FCBF00}"/>
              </a:ext>
            </a:extLst>
          </p:cNvPr>
          <p:cNvPicPr>
            <a:picLocks noChangeAspect="1"/>
          </p:cNvPicPr>
          <p:nvPr/>
        </p:nvPicPr>
        <p:blipFill>
          <a:blip r:embed="rId5"/>
          <a:stretch>
            <a:fillRect/>
          </a:stretch>
        </p:blipFill>
        <p:spPr>
          <a:xfrm>
            <a:off x="4755907" y="3509127"/>
            <a:ext cx="3429537" cy="814515"/>
          </a:xfrm>
          <a:prstGeom prst="rect">
            <a:avLst/>
          </a:prstGeom>
        </p:spPr>
      </p:pic>
    </p:spTree>
    <p:extLst>
      <p:ext uri="{BB962C8B-B14F-4D97-AF65-F5344CB8AC3E}">
        <p14:creationId xmlns:p14="http://schemas.microsoft.com/office/powerpoint/2010/main" val="210600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a:hlinkClick r:id="rId9"/>
              </a:rPr>
              <a:t>Election Process Overview</a:t>
            </a:r>
            <a:endParaRPr lang="en-US" sz="1200"/>
          </a:p>
        </p:txBody>
      </p:sp>
    </p:spTree>
    <p:extLst>
      <p:ext uri="{BB962C8B-B14F-4D97-AF65-F5344CB8AC3E}">
        <p14:creationId xmlns:p14="http://schemas.microsoft.com/office/powerpoint/2010/main" val="908270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 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3" name="Picture 2" descr="A qr code with a black background&#10;&#10;AI-generated content may be incorrect.">
            <a:extLst>
              <a:ext uri="{FF2B5EF4-FFF2-40B4-BE49-F238E27FC236}">
                <a16:creationId xmlns:a16="http://schemas.microsoft.com/office/drawing/2014/main" id="{B1252DF7-3D61-0AD6-0E92-9835CD866979}"/>
              </a:ext>
            </a:extLst>
          </p:cNvPr>
          <p:cNvPicPr>
            <a:picLocks noChangeAspect="1"/>
          </p:cNvPicPr>
          <p:nvPr/>
        </p:nvPicPr>
        <p:blipFill>
          <a:blip r:embed="rId3"/>
          <a:stretch>
            <a:fillRect/>
          </a:stretch>
        </p:blipFill>
        <p:spPr>
          <a:xfrm>
            <a:off x="5832526" y="1017800"/>
            <a:ext cx="3175000" cy="3175000"/>
          </a:xfrm>
          <a:prstGeom prst="rect">
            <a:avLst/>
          </a:prstGeom>
        </p:spPr>
      </p:pic>
    </p:spTree>
    <p:extLst>
      <p:ext uri="{BB962C8B-B14F-4D97-AF65-F5344CB8AC3E}">
        <p14:creationId xmlns:p14="http://schemas.microsoft.com/office/powerpoint/2010/main" val="230399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C596-E29F-BF1B-5486-8171981EF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5DF12-769A-9F61-B4A2-A6C237871323}"/>
              </a:ext>
            </a:extLst>
          </p:cNvPr>
          <p:cNvSpPr>
            <a:spLocks noGrp="1"/>
          </p:cNvSpPr>
          <p:nvPr>
            <p:ph type="ctrTitle"/>
          </p:nvPr>
        </p:nvSpPr>
        <p:spPr/>
        <p:txBody>
          <a:bodyPr>
            <a:normAutofit fontScale="90000"/>
          </a:bodyPr>
          <a:lstStyle/>
          <a:p>
            <a:r>
              <a:rPr lang="en-US" dirty="0"/>
              <a:t>Appendix: Future Updates to ISO/IEC 5230 and ISO/IEC 18974</a:t>
            </a:r>
          </a:p>
        </p:txBody>
      </p:sp>
    </p:spTree>
    <p:extLst>
      <p:ext uri="{BB962C8B-B14F-4D97-AF65-F5344CB8AC3E}">
        <p14:creationId xmlns:p14="http://schemas.microsoft.com/office/powerpoint/2010/main" val="26278906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406-D20A-B459-280E-B839F89B3254}"/>
              </a:ext>
            </a:extLst>
          </p:cNvPr>
          <p:cNvSpPr>
            <a:spLocks noGrp="1"/>
          </p:cNvSpPr>
          <p:nvPr>
            <p:ph type="title"/>
          </p:nvPr>
        </p:nvSpPr>
        <p:spPr/>
        <p:txBody>
          <a:bodyPr>
            <a:normAutofit fontScale="90000"/>
          </a:bodyPr>
          <a:lstStyle/>
          <a:p>
            <a:r>
              <a:rPr lang="en-JP" dirty="0"/>
              <a:t>Steering Committee Meeting Outcomes</a:t>
            </a:r>
          </a:p>
        </p:txBody>
      </p:sp>
      <p:sp>
        <p:nvSpPr>
          <p:cNvPr id="3" name="Text Placeholder 2">
            <a:extLst>
              <a:ext uri="{FF2B5EF4-FFF2-40B4-BE49-F238E27FC236}">
                <a16:creationId xmlns:a16="http://schemas.microsoft.com/office/drawing/2014/main" id="{3F65BED0-4E54-A3E6-2587-CC5388D19A3A}"/>
              </a:ext>
            </a:extLst>
          </p:cNvPr>
          <p:cNvSpPr>
            <a:spLocks noGrp="1"/>
          </p:cNvSpPr>
          <p:nvPr>
            <p:ph type="body" idx="1"/>
          </p:nvPr>
        </p:nvSpPr>
        <p:spPr/>
        <p:txBody>
          <a:bodyPr/>
          <a:lstStyle/>
          <a:p>
            <a:pPr marL="114300" indent="0" fontAlgn="base">
              <a:buNone/>
            </a:pPr>
            <a:r>
              <a:rPr lang="en-US" dirty="0"/>
              <a:t>The Q2 2025 meeting was held on the 25th of June 2025 to discuss two items:</a:t>
            </a:r>
          </a:p>
          <a:p>
            <a:pPr fontAlgn="base"/>
            <a:endParaRPr lang="en-US" dirty="0"/>
          </a:p>
          <a:p>
            <a:pPr fontAlgn="base">
              <a:buFont typeface="+mj-lt"/>
              <a:buAutoNum type="arabicPeriod"/>
            </a:pPr>
            <a:r>
              <a:rPr lang="en-US" dirty="0"/>
              <a:t>An ISO periodic review to confirm that ISO/IEC 5230 is relevant and used. This was previously confirmed by the Governing Board via email, with a formal motion passed at this meeting. No further action required.</a:t>
            </a:r>
          </a:p>
          <a:p>
            <a:pPr fontAlgn="base">
              <a:buFont typeface="+mj-lt"/>
              <a:buAutoNum type="arabicPeriod"/>
            </a:pPr>
            <a:endParaRPr lang="en-US" dirty="0"/>
          </a:p>
          <a:p>
            <a:pPr fontAlgn="base">
              <a:buFont typeface="+mj-lt"/>
              <a:buAutoNum type="arabicPeriod"/>
            </a:pPr>
            <a:r>
              <a:rPr lang="en-US" dirty="0"/>
              <a:t>Community proposals for future updates to ISO/IEC 5230 and ISO/IEC 18974.</a:t>
            </a:r>
          </a:p>
          <a:p>
            <a:pPr fontAlgn="base">
              <a:buFont typeface="+mj-lt"/>
              <a:buAutoNum type="arabicPeriod"/>
            </a:pPr>
            <a:endParaRPr lang="en-US" dirty="0"/>
          </a:p>
          <a:p>
            <a:pPr marL="114300" indent="0" fontAlgn="base">
              <a:buNone/>
            </a:pPr>
            <a:r>
              <a:rPr lang="en-US" b="1" dirty="0"/>
              <a:t>Our focus will be talking about the second point for this call.</a:t>
            </a:r>
          </a:p>
        </p:txBody>
      </p:sp>
      <p:pic>
        <p:nvPicPr>
          <p:cNvPr id="5" name="Picture 4" descr="A qr code with black squares&#10;&#10;AI-generated content may be incorrect.">
            <a:extLst>
              <a:ext uri="{FF2B5EF4-FFF2-40B4-BE49-F238E27FC236}">
                <a16:creationId xmlns:a16="http://schemas.microsoft.com/office/drawing/2014/main" id="{0DCEA166-DAC5-4CDD-EB9F-5A95D50DC185}"/>
              </a:ext>
            </a:extLst>
          </p:cNvPr>
          <p:cNvPicPr>
            <a:picLocks noChangeAspect="1"/>
          </p:cNvPicPr>
          <p:nvPr/>
        </p:nvPicPr>
        <p:blipFill>
          <a:blip r:embed="rId2"/>
          <a:stretch>
            <a:fillRect/>
          </a:stretch>
        </p:blipFill>
        <p:spPr>
          <a:xfrm>
            <a:off x="7696201" y="3695701"/>
            <a:ext cx="1447800" cy="1447800"/>
          </a:xfrm>
          <a:prstGeom prst="rect">
            <a:avLst/>
          </a:prstGeom>
        </p:spPr>
      </p:pic>
      <p:sp>
        <p:nvSpPr>
          <p:cNvPr id="7" name="TextBox 6">
            <a:extLst>
              <a:ext uri="{FF2B5EF4-FFF2-40B4-BE49-F238E27FC236}">
                <a16:creationId xmlns:a16="http://schemas.microsoft.com/office/drawing/2014/main" id="{E2C2400F-261B-21C3-E860-2D8C782D05A2}"/>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8" name="TextBox 7">
            <a:extLst>
              <a:ext uri="{FF2B5EF4-FFF2-40B4-BE49-F238E27FC236}">
                <a16:creationId xmlns:a16="http://schemas.microsoft.com/office/drawing/2014/main" id="{ADC128F3-644C-5E1A-B8F1-97E86A2CF0C1}"/>
              </a:ext>
            </a:extLst>
          </p:cNvPr>
          <p:cNvSpPr txBox="1"/>
          <p:nvPr/>
        </p:nvSpPr>
        <p:spPr>
          <a:xfrm>
            <a:off x="5672667" y="4739807"/>
            <a:ext cx="1677062" cy="307777"/>
          </a:xfrm>
          <a:prstGeom prst="rect">
            <a:avLst/>
          </a:prstGeom>
          <a:noFill/>
        </p:spPr>
        <p:txBody>
          <a:bodyPr wrap="none" rtlCol="0">
            <a:spAutoFit/>
          </a:bodyPr>
          <a:lstStyle/>
          <a:p>
            <a:r>
              <a:rPr lang="en-JP" dirty="0"/>
              <a:t>Watch the meeting</a:t>
            </a:r>
          </a:p>
        </p:txBody>
      </p:sp>
    </p:spTree>
    <p:extLst>
      <p:ext uri="{BB962C8B-B14F-4D97-AF65-F5344CB8AC3E}">
        <p14:creationId xmlns:p14="http://schemas.microsoft.com/office/powerpoint/2010/main" val="105214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buFont typeface="+mj-lt"/>
              <a:buAutoNum type="arabicPeriod"/>
            </a:pPr>
            <a:r>
              <a:rPr lang="en-US" dirty="0"/>
              <a:t>Suggestions for updates were collected over a 2-year period</a:t>
            </a:r>
          </a:p>
          <a:p>
            <a:pPr marL="342900">
              <a:buFont typeface="+mj-lt"/>
              <a:buAutoNum type="arabicPeriod"/>
            </a:pPr>
            <a:r>
              <a:rPr lang="en-US" dirty="0"/>
              <a:t>There was a 6-month public comment period</a:t>
            </a:r>
          </a:p>
          <a:p>
            <a:pPr marL="342900">
              <a:buFont typeface="+mj-lt"/>
              <a:buAutoNum type="arabicPeriod"/>
            </a:pPr>
            <a:r>
              <a:rPr lang="en-US" dirty="0"/>
              <a:t>There was a 3-month freeze period</a:t>
            </a:r>
          </a:p>
          <a:p>
            <a:pPr marL="285750" indent="-285750"/>
            <a:endParaRPr lang="en-US" dirty="0"/>
          </a:p>
          <a:p>
            <a:pPr marL="285750" indent="-285750"/>
            <a:r>
              <a:rPr lang="en-US" dirty="0"/>
              <a:t>The Steering Committee approved the suggestions on 2025-06-25. The updates will be released sometime in 2026, with the exact date to be determined.</a:t>
            </a:r>
          </a:p>
          <a:p>
            <a:pPr marL="285750" indent="-285750"/>
            <a:endParaRPr lang="en-US" dirty="0"/>
          </a:p>
          <a:p>
            <a:pPr marL="285750" indent="-285750"/>
            <a:r>
              <a:rPr lang="en-US" dirty="0"/>
              <a:t>The following 11 slides show the REDLINE changes. The primary change for both standards is adjusting the confirmation of conformance from 18 months to 12 months</a:t>
            </a:r>
            <a:endParaRPr dirty="0"/>
          </a:p>
        </p:txBody>
      </p:sp>
    </p:spTree>
    <p:extLst>
      <p:ext uri="{BB962C8B-B14F-4D97-AF65-F5344CB8AC3E}">
        <p14:creationId xmlns:p14="http://schemas.microsoft.com/office/powerpoint/2010/main" val="2224311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0645F-6CF5-5004-A8D1-8D329E796C03}"/>
              </a:ext>
            </a:extLst>
          </p:cNvPr>
          <p:cNvSpPr>
            <a:spLocks noGrp="1"/>
          </p:cNvSpPr>
          <p:nvPr>
            <p:ph type="body" idx="1"/>
          </p:nvPr>
        </p:nvSpPr>
        <p:spPr/>
        <p:txBody>
          <a:bodyPr/>
          <a:lstStyle/>
          <a:p>
            <a:r>
              <a:rPr lang="en-JP" dirty="0"/>
              <a:t>Next Six Slides: REDLINE Details for ISO/IEC 5230</a:t>
            </a:r>
          </a:p>
        </p:txBody>
      </p:sp>
    </p:spTree>
    <p:extLst>
      <p:ext uri="{BB962C8B-B14F-4D97-AF65-F5344CB8AC3E}">
        <p14:creationId xmlns:p14="http://schemas.microsoft.com/office/powerpoint/2010/main" val="119207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667"/>
              <a:buNone/>
            </a:pPr>
            <a:r>
              <a:rPr lang="en-US" dirty="0">
                <a:solidFill>
                  <a:schemeClr val="tx1"/>
                </a:solidFill>
              </a:rPr>
              <a:t>Context: The Links To Relevant Documents</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p:txBody>
      </p:sp>
      <p:pic>
        <p:nvPicPr>
          <p:cNvPr id="3" name="Picture 2" descr="A person in a suit and tie&#10;&#10;AI-generated content may be incorrect.">
            <a:extLst>
              <a:ext uri="{FF2B5EF4-FFF2-40B4-BE49-F238E27FC236}">
                <a16:creationId xmlns:a16="http://schemas.microsoft.com/office/drawing/2014/main" id="{46CE23CD-E5A4-2A7D-9861-5D844E8AB475}"/>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1918175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5230:2020</a:t>
            </a:r>
            <a:endParaRPr>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F16D0ABE-E174-775D-22B5-05B812987440}"/>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905105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5230:2020</a:t>
            </a:r>
            <a:endParaRPr>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A3E7136F-5E1B-8E66-E1BC-CD9BF31DA4E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5230:2020</a:t>
            </a:r>
            <a:endParaRPr sz="240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AEB87682-6A9A-E9F5-F6AD-A0416C07A89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84309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ISO/IEC 5230:2020</a:t>
            </a:r>
            <a:endParaRPr sz="240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41088CA2-0383-BD01-2011-E88828710724}"/>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78140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#5 for ISO/IEC 5230:2020</a:t>
            </a:r>
            <a:endParaRPr sz="240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9849D91C-6B66-13A5-03D6-DD40E139AAD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154599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5FD9-DB3D-72D2-106D-BF822D54EA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386BAF-C26F-9875-670A-8EB027FA7EB1}"/>
              </a:ext>
            </a:extLst>
          </p:cNvPr>
          <p:cNvSpPr>
            <a:spLocks noGrp="1"/>
          </p:cNvSpPr>
          <p:nvPr>
            <p:ph type="body" idx="1"/>
          </p:nvPr>
        </p:nvSpPr>
        <p:spPr/>
        <p:txBody>
          <a:bodyPr/>
          <a:lstStyle/>
          <a:p>
            <a:r>
              <a:rPr lang="en-JP" dirty="0"/>
              <a:t>Next Five Slides: REDLINE Details for ISO/IEC 18974</a:t>
            </a:r>
          </a:p>
        </p:txBody>
      </p:sp>
      <p:pic>
        <p:nvPicPr>
          <p:cNvPr id="3" name="Picture 2" descr="A person in a suit and tie&#10;&#10;AI-generated content may be incorrect.">
            <a:extLst>
              <a:ext uri="{FF2B5EF4-FFF2-40B4-BE49-F238E27FC236}">
                <a16:creationId xmlns:a16="http://schemas.microsoft.com/office/drawing/2014/main" id="{04C442C6-60FA-BFC5-0A3A-75A6FC54989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23461520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lvl="0">
              <a:buSzPts val="2667"/>
            </a:pPr>
            <a:r>
              <a:rPr lang="en-US" sz="2400" dirty="0">
                <a:solidFill>
                  <a:schemeClr val="tx1"/>
                </a:solidFill>
              </a:rPr>
              <a:t>Context: The Links To Relevant Documents</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endParaRPr lang="en-US" dirty="0"/>
          </a:p>
        </p:txBody>
      </p:sp>
      <p:pic>
        <p:nvPicPr>
          <p:cNvPr id="3" name="Picture 2" descr="A person in a suit and tie&#10;&#10;AI-generated content may be incorrect.">
            <a:extLst>
              <a:ext uri="{FF2B5EF4-FFF2-40B4-BE49-F238E27FC236}">
                <a16:creationId xmlns:a16="http://schemas.microsoft.com/office/drawing/2014/main" id="{5A9D2C5B-2EB1-ADA5-7555-587074A05F51}"/>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51898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18974:2023</a:t>
            </a:r>
            <a:endParaRPr>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D3B89B8A-0969-4CA5-2887-809E3004A4A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8782451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18974:2023</a:t>
            </a:r>
            <a:endParaRPr>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70D55751-13C5-38A6-8426-ED796134377A}"/>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565105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18974:2023</a:t>
            </a:r>
            <a:endParaRPr>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7C500C0B-CBB9-BC27-62D4-87982C7456C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397161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for ISO/IEC 18974:2023</a:t>
            </a:r>
            <a:endParaRPr>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2CA3C4CF-1607-3936-0E8D-60CE687CC9BE}"/>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956677223"/>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15812</TotalTime>
  <Words>2585</Words>
  <Application>Microsoft Macintosh PowerPoint</Application>
  <PresentationFormat>On-screen Show (16:9)</PresentationFormat>
  <Paragraphs>352</Paragraphs>
  <Slides>93</Slides>
  <Notes>31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93</vt:i4>
      </vt:variant>
    </vt:vector>
  </HeadingPairs>
  <TitlesOfParts>
    <vt:vector size="109" baseType="lpstr">
      <vt:lpstr>Archivo</vt:lpstr>
      <vt:lpstr>Archivo ExtraLight</vt:lpstr>
      <vt:lpstr>Archivo Light</vt:lpstr>
      <vt:lpstr>Noto Sans Symbols</vt:lpstr>
      <vt:lpstr>Arial</vt:lpstr>
      <vt:lpstr>Chalkduster</vt:lpstr>
      <vt:lpstr>Courier New</vt:lpstr>
      <vt:lpstr>Josefin Sans</vt:lpstr>
      <vt:lpstr>Josefin Sans Medium</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The Value of Open Source Software</vt:lpstr>
      <vt:lpstr>Global Codebase Statistics</vt:lpstr>
      <vt:lpstr>So, Inevitably…</vt:lpstr>
      <vt:lpstr>We Needed To Improve Trust In The Supply Chain</vt:lpstr>
      <vt:lpstr>Projects Working On This Emerged…</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OpenChain Makes Guides, Specs, Standards… +</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Korean ISO/IEC 18974 Adoption Is Excellent!</vt:lpstr>
      <vt:lpstr>Chinese Operating Systems Love OpenChain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Study and Work Groups</vt:lpstr>
      <vt:lpstr>Welcome 2025/2026 Chairs: Spec, Education and Telco!</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AI Compliance Draft Guide Ready</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lpstr>Appendix: Future Updates to ISO/IEC 5230 and ISO/IEC 18974</vt:lpstr>
      <vt:lpstr>Steering Committee Meeting Outcomes</vt:lpstr>
      <vt:lpstr>Updates To Our Existing Standards</vt:lpstr>
      <vt:lpstr>PowerPoint Presentation</vt:lpstr>
      <vt:lpstr>Context: The Links To Relevant Documents</vt:lpstr>
      <vt:lpstr>Suggestion #1 for ISO/IEC 5230:2020</vt:lpstr>
      <vt:lpstr>Suggestion #2 for ISO/IEC 5230:2020</vt:lpstr>
      <vt:lpstr>Suggestion #3 for ISO/IEC 5230:2020</vt:lpstr>
      <vt:lpstr>Suggestion #4 ISO/IEC 5230:2020</vt:lpstr>
      <vt:lpstr>Suggestion #5 for ISO/IEC 5230:2020</vt:lpstr>
      <vt:lpstr>PowerPoint Presentation</vt:lpstr>
      <vt:lpstr>Context: The Links To Relevant Documents</vt:lpstr>
      <vt:lpstr>Suggestion #1 for ISO/IEC 18974:2023</vt:lpstr>
      <vt:lpstr>Suggestion #2 for ISO/IEC 18974:2023</vt:lpstr>
      <vt:lpstr>Suggestion #3 for ISO/IEC 18974:2023</vt:lpstr>
      <vt:lpstr>Suggestion #4 for ISO/IEC 18974:2023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242</cp:revision>
  <dcterms:modified xsi:type="dcterms:W3CDTF">2025-09-12T08:57:12Z</dcterms:modified>
</cp:coreProperties>
</file>